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1BInJAusgypcZYClJ7muLMOlc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dda86c83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3bdda86c838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dda86c83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bdda86c838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dda86c83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3bdda86c838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e2236b5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be2236b53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e2236b5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3be2236b53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dda86c83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bdda86c838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e2236b5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be2236b53b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dda86c83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bdda86c838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dda86c83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3bdda86c838_0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dda86c83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3bdda86c838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dda86c8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bdda86c838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dda86c83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3bdda86c838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dda86c83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3bdda86c838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dda86c83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bdda86c838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dda86c838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3bdda86c838_0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dda86c83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bdda86c838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dda86c83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bdda86c838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dda86c83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bdda86c838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dda86c83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3bdda86c838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dda86c83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3bdda86c838_0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dda86c83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3bdda86c838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dda86c83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3bdda86c838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dda86c83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3bdda86c838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dda86c83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3bdda86c838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dda86c83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bdda86c838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bdda86c838_0_53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3bdda86c838_0_53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g3bdda86c838_0_5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g3bdda86c838_0_5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3bdda86c838_0_5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dda86c838_0_5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bdda86c838_0_59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3bdda86c838_0_5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bdda86c838_0_5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bdda86c838_0_5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dda86c838_0_60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bdda86c838_0_60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g3bdda86c838_0_6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bdda86c838_0_6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3bdda86c838_0_6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bdda86c838_0_5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3bdda86c838_0_5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g3bdda86c838_0_5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3bdda86c838_0_5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3bdda86c838_0_5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bdda86c838_0_55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3bdda86c838_0_55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g3bdda86c838_0_5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3bdda86c838_0_5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3bdda86c838_0_5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bdda86c838_0_5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3bdda86c838_0_55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g3bdda86c838_0_55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g3bdda86c838_0_5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bdda86c838_0_5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3bdda86c838_0_5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bdda86c838_0_56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3bdda86c838_0_56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g3bdda86c838_0_56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g3bdda86c838_0_56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g3bdda86c838_0_56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g3bdda86c838_0_5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3bdda86c838_0_5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g3bdda86c838_0_5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dda86c838_0_5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3bdda86c838_0_5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3bdda86c838_0_5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3bdda86c838_0_5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bdda86c838_0_5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3bdda86c838_0_5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3bdda86c838_0_5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da86c838_0_58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3bdda86c838_0_58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g3bdda86c838_0_58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g3bdda86c838_0_58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bdda86c838_0_5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bdda86c838_0_5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dda86c838_0_58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bdda86c838_0_58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g3bdda86c838_0_58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g3bdda86c838_0_5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bdda86c838_0_5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bdda86c838_0_5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dda86c838_0_5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3bdda86c838_0_5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3bdda86c838_0_5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3bdda86c838_0_5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3bdda86c838_0_5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11" name="Google Shape;11;g3bdda86c838_0_532"/>
          <p:cNvPicPr preferRelativeResize="0"/>
          <p:nvPr/>
        </p:nvPicPr>
        <p:blipFill rotWithShape="1">
          <a:blip r:embed="rId1">
            <a:alphaModFix/>
          </a:blip>
          <a:srcRect b="32798" l="0" r="0" t="32694"/>
          <a:stretch/>
        </p:blipFill>
        <p:spPr>
          <a:xfrm>
            <a:off x="9939130" y="0"/>
            <a:ext cx="2252870" cy="580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ibm.com/think/topics/convolutional-neural-network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@draj0718/zero-padding-in-convolutional-neural-networks-bf1410438e99" TargetMode="External"/><Relationship Id="rId4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hyperlink" Target="https://poloclub.github.io/cnn-explaine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.likeagirl.io/introduction-to-convolutional-neural-networks-b393d88d6f50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hyperlink" Target="https://medium.com/@zhouxiaogan0/how-does-neural-network-works-e842bef64ab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cs231n.github.io/convolutional-network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hyperlink" Target="https://d2l.ai/chapter_convolutional-neural-networks/conv-layer.html" TargetMode="External"/><Relationship Id="rId6" Type="http://schemas.openxmlformats.org/officeDocument/2006/relationships/hyperlink" Target="https://stanford.edu/~shervine/teaching/cs-230/cheatsheet-convolutional-neural-networks#lay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hyperlink" Target="https://blog.mlreview.com/a-guide-to-receptive-field-arithmetic-for-convolutional-neural-networks-e0f514068807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gif"/><Relationship Id="rId5" Type="http://schemas.openxmlformats.org/officeDocument/2006/relationships/hyperlink" Target="https://medium.com/swlh/calculating-the-convolution-of-two-functions-with-python-8944e56f566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setosa.io/ev/image-kernel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dda86c838_0_35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bdda86c838_0_352"/>
          <p:cNvSpPr txBox="1"/>
          <p:nvPr>
            <p:ph idx="1" type="subTitle"/>
          </p:nvPr>
        </p:nvSpPr>
        <p:spPr>
          <a:xfrm>
            <a:off x="1524000" y="382398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CNN Basics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dda86c838_0_4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Advantages using Convolution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bdda86c838_0_402"/>
          <p:cNvSpPr txBox="1"/>
          <p:nvPr>
            <p:ph idx="1" type="body"/>
          </p:nvPr>
        </p:nvSpPr>
        <p:spPr>
          <a:xfrm>
            <a:off x="894500" y="1783600"/>
            <a:ext cx="101760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Reduce the number of input nodes (less computations).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Tolerate shifts on the images.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300"/>
              <a:buChar char="•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Take advantage of the pixel correlation in complex images.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bdda86c838_0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bdda86c838_0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25" y="1146193"/>
            <a:ext cx="9438052" cy="531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bdda86c838_0_407"/>
          <p:cNvSpPr txBox="1"/>
          <p:nvPr/>
        </p:nvSpPr>
        <p:spPr>
          <a:xfrm>
            <a:off x="10354225" y="6257350"/>
            <a:ext cx="1219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Source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e2236b53b_0_10"/>
          <p:cNvSpPr txBox="1"/>
          <p:nvPr/>
        </p:nvSpPr>
        <p:spPr>
          <a:xfrm>
            <a:off x="10354225" y="6257350"/>
            <a:ext cx="1219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be2236b53b_0_10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 sz="3700">
                <a:latin typeface="Arial"/>
                <a:ea typeface="Arial"/>
                <a:cs typeface="Arial"/>
                <a:sym typeface="Arial"/>
              </a:rPr>
              <a:t>Padding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3be2236b53b_0_10" title="1_O06nY1U7zoP4vE5AZEnxK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694346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Diagramm, Plan, Quadrat enthält.&#10;&#10;Automatisch generierte Beschreibung" id="166" name="Google Shape;166;g3be2236b53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235868"/>
            <a:ext cx="9791699" cy="550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be2236b53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bdda86c838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bdda86c838_0_412" title="convlayer_detailedview_demo.gif"/>
          <p:cNvPicPr preferRelativeResize="0"/>
          <p:nvPr/>
        </p:nvPicPr>
        <p:blipFill rotWithShape="1">
          <a:blip r:embed="rId4">
            <a:alphaModFix/>
          </a:blip>
          <a:srcRect b="14686" l="2708" r="3903" t="4745"/>
          <a:stretch/>
        </p:blipFill>
        <p:spPr>
          <a:xfrm>
            <a:off x="1910100" y="1763750"/>
            <a:ext cx="8371799" cy="38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bdda86c838_0_412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H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e2236b53b_0_19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 sz="3700">
                <a:latin typeface="Arial"/>
                <a:ea typeface="Arial"/>
                <a:cs typeface="Arial"/>
                <a:sym typeface="Arial"/>
              </a:rPr>
              <a:t>Activation function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3be2236b53b_0_19"/>
          <p:cNvPicPr preferRelativeResize="0"/>
          <p:nvPr/>
        </p:nvPicPr>
        <p:blipFill rotWithShape="1">
          <a:blip r:embed="rId3">
            <a:alphaModFix/>
          </a:blip>
          <a:srcRect b="12053" l="2836" r="2930" t="4474"/>
          <a:stretch/>
        </p:blipFill>
        <p:spPr>
          <a:xfrm>
            <a:off x="1276500" y="1545550"/>
            <a:ext cx="9639000" cy="4661400"/>
          </a:xfrm>
          <a:prstGeom prst="roundRect">
            <a:avLst>
              <a:gd fmla="val 212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bdda86c838_0_431"/>
          <p:cNvPicPr preferRelativeResize="0"/>
          <p:nvPr/>
        </p:nvPicPr>
        <p:blipFill rotWithShape="1">
          <a:blip r:embed="rId3">
            <a:alphaModFix/>
          </a:blip>
          <a:srcRect b="15131" l="0" r="0" t="0"/>
          <a:stretch/>
        </p:blipFill>
        <p:spPr>
          <a:xfrm>
            <a:off x="1968750" y="1545550"/>
            <a:ext cx="8254500" cy="3824400"/>
          </a:xfrm>
          <a:prstGeom prst="roundRect">
            <a:avLst>
              <a:gd fmla="val 3304" name="adj"/>
            </a:avLst>
          </a:prstGeom>
          <a:noFill/>
          <a:ln>
            <a:noFill/>
          </a:ln>
        </p:spPr>
      </p:pic>
      <p:sp>
        <p:nvSpPr>
          <p:cNvPr id="186" name="Google Shape;186;g3bdda86c838_0_431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 sz="3700">
                <a:latin typeface="Arial"/>
                <a:ea typeface="Arial"/>
                <a:cs typeface="Arial"/>
                <a:sym typeface="Arial"/>
              </a:rPr>
              <a:t>Pooling Layer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bdda86c838_0_431"/>
          <p:cNvSpPr txBox="1"/>
          <p:nvPr>
            <p:ph idx="1" type="body"/>
          </p:nvPr>
        </p:nvSpPr>
        <p:spPr>
          <a:xfrm>
            <a:off x="1792959" y="5619600"/>
            <a:ext cx="3993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No parameters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Dimensionality</a:t>
            </a:r>
            <a:r>
              <a:rPr lang="en-CH" sz="2100">
                <a:latin typeface="Arial"/>
                <a:ea typeface="Arial"/>
                <a:cs typeface="Arial"/>
                <a:sym typeface="Arial"/>
              </a:rPr>
              <a:t> reduction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bdda86c838_0_431"/>
          <p:cNvSpPr txBox="1"/>
          <p:nvPr/>
        </p:nvSpPr>
        <p:spPr>
          <a:xfrm>
            <a:off x="6911800" y="5619600"/>
            <a:ext cx="4473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CH" sz="2100">
                <a:solidFill>
                  <a:schemeClr val="dk1"/>
                </a:solidFill>
              </a:rPr>
              <a:t>Regularization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CH" sz="2100">
                <a:solidFill>
                  <a:schemeClr val="dk1"/>
                </a:solidFill>
              </a:rPr>
              <a:t>Lost location information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bdda86c838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88" y="790575"/>
            <a:ext cx="9972675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bdda86c838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300" y="669801"/>
            <a:ext cx="9591675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dda86c838_0_438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H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bdda86c838_0_438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Put all together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3bdda86c838_0_438"/>
          <p:cNvGrpSpPr/>
          <p:nvPr/>
        </p:nvGrpSpPr>
        <p:grpSpPr>
          <a:xfrm>
            <a:off x="2003450" y="1281475"/>
            <a:ext cx="8167150" cy="4756274"/>
            <a:chOff x="2003450" y="1281475"/>
            <a:chExt cx="8167150" cy="4756274"/>
          </a:xfrm>
        </p:grpSpPr>
        <p:pic>
          <p:nvPicPr>
            <p:cNvPr id="206" name="Google Shape;206;g3bdda86c838_0_438"/>
            <p:cNvPicPr preferRelativeResize="0"/>
            <p:nvPr/>
          </p:nvPicPr>
          <p:blipFill rotWithShape="1">
            <a:blip r:embed="rId4">
              <a:alphaModFix/>
            </a:blip>
            <a:srcRect b="0" l="704" r="0" t="0"/>
            <a:stretch/>
          </p:blipFill>
          <p:spPr>
            <a:xfrm>
              <a:off x="2003450" y="1528950"/>
              <a:ext cx="7797099" cy="4508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3bdda86c838_0_438"/>
            <p:cNvSpPr/>
            <p:nvPr/>
          </p:nvSpPr>
          <p:spPr>
            <a:xfrm>
              <a:off x="8871000" y="1281475"/>
              <a:ext cx="1299600" cy="10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dda86c838_0_357"/>
          <p:cNvSpPr txBox="1"/>
          <p:nvPr>
            <p:ph type="title"/>
          </p:nvPr>
        </p:nvSpPr>
        <p:spPr>
          <a:xfrm>
            <a:off x="838200" y="219850"/>
            <a:ext cx="9252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 sz="3900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ith a black hat and a black hat&#10;&#10;Description automatically generated" id="92" name="Google Shape;92;g3bdda86c838_0_357"/>
          <p:cNvPicPr preferRelativeResize="0"/>
          <p:nvPr/>
        </p:nvPicPr>
        <p:blipFill rotWithShape="1">
          <a:blip r:embed="rId3">
            <a:alphaModFix/>
          </a:blip>
          <a:srcRect b="0" l="66458" r="0" t="0"/>
          <a:stretch/>
        </p:blipFill>
        <p:spPr>
          <a:xfrm>
            <a:off x="838200" y="1762601"/>
            <a:ext cx="3341925" cy="44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bdda86c838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5751" y="19238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bdda86c838_0_357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H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g3bdda86c838_0_357"/>
          <p:cNvCxnSpPr/>
          <p:nvPr/>
        </p:nvCxnSpPr>
        <p:spPr>
          <a:xfrm>
            <a:off x="4156075" y="1876325"/>
            <a:ext cx="1585500" cy="9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g3bdda86c838_0_357"/>
          <p:cNvCxnSpPr/>
          <p:nvPr/>
        </p:nvCxnSpPr>
        <p:spPr>
          <a:xfrm flipH="1" rot="10800000">
            <a:off x="4231125" y="5525950"/>
            <a:ext cx="1444800" cy="63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3bdda86c838_0_357"/>
          <p:cNvSpPr txBox="1"/>
          <p:nvPr/>
        </p:nvSpPr>
        <p:spPr>
          <a:xfrm>
            <a:off x="4437525" y="604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14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 x m) input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3bdda86c838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67" y="286864"/>
            <a:ext cx="920115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bdda86c838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300" y="1491274"/>
            <a:ext cx="9914100" cy="4747800"/>
          </a:xfrm>
          <a:prstGeom prst="roundRect">
            <a:avLst>
              <a:gd fmla="val 5287" name="adj"/>
            </a:avLst>
          </a:prstGeom>
          <a:noFill/>
          <a:ln>
            <a:noFill/>
          </a:ln>
        </p:spPr>
      </p:pic>
      <p:sp>
        <p:nvSpPr>
          <p:cNvPr id="218" name="Google Shape;218;g3bdda86c838_0_450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bdda86c838_0_450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H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bdda86c838_0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74" y="430937"/>
            <a:ext cx="88011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bdda86c838_0_422"/>
          <p:cNvSpPr txBox="1"/>
          <p:nvPr/>
        </p:nvSpPr>
        <p:spPr>
          <a:xfrm>
            <a:off x="6096000" y="2290438"/>
            <a:ext cx="5042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H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https://github.com/vdumoulin/conv_arithmetic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H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https://d2l.ai/chapter_convolutional-neural-networks/conv-layer.html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H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https://stanford.edu/~shervine/teaching/cs-230/cheatsheet-convolutional-neural-networks#layer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Screenshot, Schrift, Algebra enthält.&#10;&#10;Automatisch generierte Beschreibung" id="230" name="Google Shape;230;g3bdda86c838_0_456"/>
          <p:cNvPicPr preferRelativeResize="0"/>
          <p:nvPr/>
        </p:nvPicPr>
        <p:blipFill rotWithShape="1">
          <a:blip r:embed="rId3">
            <a:alphaModFix/>
          </a:blip>
          <a:srcRect b="56444" l="0" r="0" t="0"/>
          <a:stretch/>
        </p:blipFill>
        <p:spPr>
          <a:xfrm>
            <a:off x="692825" y="560824"/>
            <a:ext cx="9385925" cy="24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bdda86c838_0_456"/>
          <p:cNvSpPr txBox="1"/>
          <p:nvPr/>
        </p:nvSpPr>
        <p:spPr>
          <a:xfrm>
            <a:off x="1364202" y="4156969"/>
            <a:ext cx="63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bdda86c838_0_456"/>
          <p:cNvSpPr txBox="1"/>
          <p:nvPr/>
        </p:nvSpPr>
        <p:spPr>
          <a:xfrm>
            <a:off x="947575" y="2632950"/>
            <a:ext cx="1010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CNN, each layer "looks at" the output of the previous layer. As you go deeper into the network, the receptive field of the neurons grows.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C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neuron in a deep layer might be influenced by a large portion or even all, of the original input image, even though it's only directly looking at a small patch of the layer before it.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in Bild, das Text, Screenshot, Schrift, Algebra enthält.&#10;&#10;Automatisch generierte Beschreibung" id="233" name="Google Shape;233;g3bdda86c838_0_456"/>
          <p:cNvPicPr preferRelativeResize="0"/>
          <p:nvPr/>
        </p:nvPicPr>
        <p:blipFill rotWithShape="1">
          <a:blip r:embed="rId3">
            <a:alphaModFix/>
          </a:blip>
          <a:srcRect b="47302" l="0" r="0" t="39638"/>
          <a:stretch/>
        </p:blipFill>
        <p:spPr>
          <a:xfrm>
            <a:off x="773000" y="1461975"/>
            <a:ext cx="9385925" cy="7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bdda86c838_0_456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H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3bdda86c838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10" y="490537"/>
            <a:ext cx="9734550" cy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dda86c838_0_468"/>
          <p:cNvSpPr txBox="1"/>
          <p:nvPr>
            <p:ph type="title"/>
          </p:nvPr>
        </p:nvSpPr>
        <p:spPr>
          <a:xfrm>
            <a:off x="639417" y="26411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245" name="Google Shape;245;g3bdda86c838_0_468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H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&amp; Intro to PyTorch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dda86c838_0_367"/>
          <p:cNvSpPr txBox="1"/>
          <p:nvPr>
            <p:ph idx="1" type="body"/>
          </p:nvPr>
        </p:nvSpPr>
        <p:spPr>
          <a:xfrm>
            <a:off x="838200" y="1988925"/>
            <a:ext cx="10515600" cy="4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Disadvantages: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For high resolution, huge amount of weights. Solution does not scale.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An image with a slight shift by one pixel, makes it no clear that will classify correctly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•"/>
            </a:pPr>
            <a:r>
              <a:rPr lang="en-CH" sz="2100">
                <a:latin typeface="Arial"/>
                <a:ea typeface="Arial"/>
                <a:cs typeface="Arial"/>
                <a:sym typeface="Arial"/>
              </a:rPr>
              <a:t>Usually, each pixel has a correlation with its neighbor pixels. We can not catch patterns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bdda86c838_0_367"/>
          <p:cNvSpPr txBox="1"/>
          <p:nvPr>
            <p:ph type="title"/>
          </p:nvPr>
        </p:nvSpPr>
        <p:spPr>
          <a:xfrm>
            <a:off x="838200" y="219850"/>
            <a:ext cx="9252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 sz="3900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dda86c838_0_372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We need a robust solution: CNNs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bdda86c838_0_372"/>
          <p:cNvSpPr txBox="1"/>
          <p:nvPr>
            <p:ph idx="1" type="body"/>
          </p:nvPr>
        </p:nvSpPr>
        <p:spPr>
          <a:xfrm>
            <a:off x="1198150" y="3852350"/>
            <a:ext cx="2998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3bdda86c838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676" y="19144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bdda86c838_0_372"/>
          <p:cNvSpPr txBox="1"/>
          <p:nvPr>
            <p:ph idx="1" type="body"/>
          </p:nvPr>
        </p:nvSpPr>
        <p:spPr>
          <a:xfrm>
            <a:off x="4198475" y="3852350"/>
            <a:ext cx="1664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+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3bdda86c838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23" y="871537"/>
            <a:ext cx="88963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bdda86c838_0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685" y="2201662"/>
            <a:ext cx="5837202" cy="328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bdda86c838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549" y="2348606"/>
            <a:ext cx="84010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bdda86c838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701" y="495300"/>
            <a:ext cx="98107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3bdda86c838_0_389"/>
          <p:cNvPicPr preferRelativeResize="0"/>
          <p:nvPr/>
        </p:nvPicPr>
        <p:blipFill rotWithShape="1">
          <a:blip r:embed="rId3">
            <a:alphaModFix/>
          </a:blip>
          <a:srcRect b="64702" l="0" r="0" t="0"/>
          <a:stretch/>
        </p:blipFill>
        <p:spPr>
          <a:xfrm>
            <a:off x="744375" y="632950"/>
            <a:ext cx="8181975" cy="18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bdda86c838_0_389" title="1_PNnyJOC5bQzZV2WXUPj1Eg.gif"/>
          <p:cNvPicPr preferRelativeResize="0"/>
          <p:nvPr/>
        </p:nvPicPr>
        <p:blipFill rotWithShape="1">
          <a:blip r:embed="rId4">
            <a:alphaModFix/>
          </a:blip>
          <a:srcRect b="2496" l="1254" r="0" t="0"/>
          <a:stretch/>
        </p:blipFill>
        <p:spPr>
          <a:xfrm>
            <a:off x="2994200" y="2823875"/>
            <a:ext cx="6283150" cy="3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bdda86c838_0_389"/>
          <p:cNvSpPr txBox="1"/>
          <p:nvPr/>
        </p:nvSpPr>
        <p:spPr>
          <a:xfrm>
            <a:off x="10354225" y="6257350"/>
            <a:ext cx="1219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Source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bdda86c838_0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651" y="491787"/>
            <a:ext cx="865822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bdda86c838_0_393"/>
          <p:cNvSpPr txBox="1"/>
          <p:nvPr/>
        </p:nvSpPr>
        <p:spPr>
          <a:xfrm>
            <a:off x="1322773" y="6152225"/>
            <a:ext cx="40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H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https://setosa.io/ev/image-kernels/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bdda86c838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23" y="511714"/>
            <a:ext cx="8648700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2023-08-28T05:17:29Z</dcterms:created>
  <dc:creator>Michelucci Umberto HSLU 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2023-08-28T05:17:43Z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bffdf0f9-6f3f-42d9-a5b4-cb668bacc803</vt:lpwstr>
  </property>
  <property fmtid="{D5CDD505-2E9C-101B-9397-08002B2CF9AE}" pid="8" name="MSIP_Label_e8b0afbd-3cf7-4707-aee4-8dc9d855de29_ContentBits">
    <vt:lpwstr>0</vt:lpwstr>
  </property>
</Properties>
</file>